
<file path=[Content_Types].xml><?xml version="1.0" encoding="utf-8"?>
<Types xmlns="http://schemas.openxmlformats.org/package/2006/content-types">
  <Default Extension="png" ContentType="image/png"/>
  <Default Extension="jpeg" ContentType="image/jpeg"/>
  <Default Extension="webp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40" d="100"/>
          <a:sy n="40" d="100"/>
        </p:scale>
        <p:origin x="-1902" y="-8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F8043-39E1-4277-83AD-3B15C5A1202C}" type="datetimeFigureOut">
              <a:rPr lang="ru-RU" smtClean="0"/>
              <a:t>06.09.2024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833535E9-347B-4771-A3CB-3F831216DA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8434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F8043-39E1-4277-83AD-3B15C5A1202C}" type="datetimeFigureOut">
              <a:rPr lang="ru-RU" smtClean="0"/>
              <a:t>06.09.2024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33535E9-347B-4771-A3CB-3F831216DA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0145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F8043-39E1-4277-83AD-3B15C5A1202C}" type="datetimeFigureOut">
              <a:rPr lang="ru-RU" smtClean="0"/>
              <a:t>06.09.2024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33535E9-347B-4771-A3CB-3F831216DA03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290858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F8043-39E1-4277-83AD-3B15C5A1202C}" type="datetimeFigureOut">
              <a:rPr lang="ru-RU" smtClean="0"/>
              <a:t>06.09.2024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33535E9-347B-4771-A3CB-3F831216DA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35707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F8043-39E1-4277-83AD-3B15C5A1202C}" type="datetimeFigureOut">
              <a:rPr lang="ru-RU" smtClean="0"/>
              <a:t>06.09.2024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33535E9-347B-4771-A3CB-3F831216DA03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938270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F8043-39E1-4277-83AD-3B15C5A1202C}" type="datetimeFigureOut">
              <a:rPr lang="ru-RU" smtClean="0"/>
              <a:t>06.09.2024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33535E9-347B-4771-A3CB-3F831216DA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33618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F8043-39E1-4277-83AD-3B15C5A1202C}" type="datetimeFigureOut">
              <a:rPr lang="ru-RU" smtClean="0"/>
              <a:t>06.09.2024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535E9-347B-4771-A3CB-3F831216DA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96118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F8043-39E1-4277-83AD-3B15C5A1202C}" type="datetimeFigureOut">
              <a:rPr lang="ru-RU" smtClean="0"/>
              <a:t>06.09.2024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535E9-347B-4771-A3CB-3F831216DA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9994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F8043-39E1-4277-83AD-3B15C5A1202C}" type="datetimeFigureOut">
              <a:rPr lang="ru-RU" smtClean="0"/>
              <a:t>06.09.2024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535E9-347B-4771-A3CB-3F831216DA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8254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F8043-39E1-4277-83AD-3B15C5A1202C}" type="datetimeFigureOut">
              <a:rPr lang="ru-RU" smtClean="0"/>
              <a:t>06.09.2024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33535E9-347B-4771-A3CB-3F831216DA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9916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F8043-39E1-4277-83AD-3B15C5A1202C}" type="datetimeFigureOut">
              <a:rPr lang="ru-RU" smtClean="0"/>
              <a:t>06.09.2024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33535E9-347B-4771-A3CB-3F831216DA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1817253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F8043-39E1-4277-83AD-3B15C5A1202C}" type="datetimeFigureOut">
              <a:rPr lang="ru-RU" smtClean="0"/>
              <a:t>06.09.2024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33535E9-347B-4771-A3CB-3F831216DA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8763292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F8043-39E1-4277-83AD-3B15C5A1202C}" type="datetimeFigureOut">
              <a:rPr lang="ru-RU" smtClean="0"/>
              <a:t>06.09.2024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535E9-347B-4771-A3CB-3F831216DA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2471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F8043-39E1-4277-83AD-3B15C5A1202C}" type="datetimeFigureOut">
              <a:rPr lang="ru-RU" smtClean="0"/>
              <a:t>06.09.2024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535E9-347B-4771-A3CB-3F831216DA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9815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F8043-39E1-4277-83AD-3B15C5A1202C}" type="datetimeFigureOut">
              <a:rPr lang="ru-RU" smtClean="0"/>
              <a:t>06.09.2024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535E9-347B-4771-A3CB-3F831216DA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6739782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F8043-39E1-4277-83AD-3B15C5A1202C}" type="datetimeFigureOut">
              <a:rPr lang="ru-RU" smtClean="0"/>
              <a:t>06.09.2024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33535E9-347B-4771-A3CB-3F831216DA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389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4F8043-39E1-4277-83AD-3B15C5A1202C}" type="datetimeFigureOut">
              <a:rPr lang="ru-RU" smtClean="0"/>
              <a:t>06.09.2024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833535E9-347B-4771-A3CB-3F831216DA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2277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  <p:sldLayoutId id="2147483839" r:id="rId12"/>
    <p:sldLayoutId id="2147483840" r:id="rId13"/>
    <p:sldLayoutId id="2147483841" r:id="rId14"/>
    <p:sldLayoutId id="2147483842" r:id="rId15"/>
    <p:sldLayoutId id="214748384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eb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eb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eb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88" y="3260786"/>
            <a:ext cx="11967712" cy="330535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7237" y="112143"/>
            <a:ext cx="11225842" cy="31055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МОУ «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Кебезенская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СОШ» филиал «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Тулойская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ООШ»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738559" y="3890513"/>
            <a:ext cx="3308230" cy="1798607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Работу выполнил: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Учитель физики </a:t>
            </a:r>
          </a:p>
          <a:p>
            <a:r>
              <a:rPr lang="ru-RU" dirty="0" err="1" smtClean="0">
                <a:solidFill>
                  <a:schemeClr val="tx1"/>
                </a:solidFill>
              </a:rPr>
              <a:t>Курусканов</a:t>
            </a:r>
            <a:r>
              <a:rPr lang="ru-RU" dirty="0" smtClean="0">
                <a:solidFill>
                  <a:schemeClr val="tx1"/>
                </a:solidFill>
              </a:rPr>
              <a:t> П.Я.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056240" y="1536994"/>
            <a:ext cx="65625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Воспитание как приоритет государства. Роль семейного воспитания в формировании базовых традиционных ценностей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5876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-1"/>
            <a:ext cx="12192000" cy="6728605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Концепция государственной семейной политики в Российской Федерации на период до 2025 года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Государственная семейная политика представляет собой целостную систему принципов, задач и приоритетных мер, направленных на поддержку, укрепление и защиту семьи как фундаментальной основы российского общества, сохранение традиционных семейных ценностей, повышение роли семьи в жизни общества, повышение авторитета </a:t>
            </a:r>
            <a:r>
              <a:rPr lang="ru-RU" dirty="0" err="1">
                <a:solidFill>
                  <a:schemeClr val="tx1"/>
                </a:solidFill>
              </a:rPr>
              <a:t>родительства</a:t>
            </a:r>
            <a:r>
              <a:rPr lang="ru-RU" dirty="0">
                <a:solidFill>
                  <a:schemeClr val="tx1"/>
                </a:solidFill>
              </a:rPr>
              <a:t> в семье и обществе, профилактику и преодоление семейного неблагополучия, улучшение условий и повышение качества жизни семей.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 Государственная семейная политика формируется и реализуется как </a:t>
            </a:r>
            <a:r>
              <a:rPr lang="ru-RU" dirty="0" err="1">
                <a:solidFill>
                  <a:schemeClr val="tx1"/>
                </a:solidFill>
              </a:rPr>
              <a:t>многосубъектная</a:t>
            </a:r>
            <a:r>
              <a:rPr lang="ru-RU" dirty="0">
                <a:solidFill>
                  <a:schemeClr val="tx1"/>
                </a:solidFill>
              </a:rPr>
              <a:t> деятельность с участием федеральных органов государственной власти, органов государственной власти субъектов Российской Федерации, органов местного самоуправления, работодателей, некоммерческих организаций, в том числе общественных объединений, политических партий, профессиональных союзов, религиозных организаций, средств массовой информации, а также граждан.</a:t>
            </a:r>
            <a:br>
              <a:rPr lang="ru-RU" dirty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7581" y="4357832"/>
            <a:ext cx="2103407" cy="210340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555" y="4357832"/>
            <a:ext cx="2937709" cy="2279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236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69011" y="-69011"/>
            <a:ext cx="12261011" cy="6685472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 Концепция направлена на развитие Основных направлений государственной семейной политики, утвержденных Указом Президента Российской Федерации от 14 мая 1996 г. N 712 "Об Основных направлениях государственной семейной политики", в новых социально-экономических и политических условиях и является основой для разработки и реализации комплексов мер по реализации государственной семейной политики в субъектах Российской Федерации.</a:t>
            </a:r>
          </a:p>
          <a:p>
            <a:r>
              <a:rPr lang="ru-RU" dirty="0">
                <a:solidFill>
                  <a:schemeClr val="tx1"/>
                </a:solidFill>
              </a:rPr>
              <a:t>Цели, принципы, задачи и приоритетные направления государственной семейной политики соответствуют современным вызовам в этой сфере.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 Приоритетами государственной семейной политики на современном этапе являются утверждение традиционных семейных ценностей и семейного образа жизни, возрождение и сохранение духовно-нравственных традиций в семейных отношениях и семейном воспитании, создание условий для обеспечения семейного благополучия, ответственного </a:t>
            </a:r>
            <a:r>
              <a:rPr lang="ru-RU" dirty="0" err="1">
                <a:solidFill>
                  <a:schemeClr val="tx1"/>
                </a:solidFill>
              </a:rPr>
              <a:t>родительства</a:t>
            </a:r>
            <a:r>
              <a:rPr lang="ru-RU" dirty="0">
                <a:solidFill>
                  <a:schemeClr val="tx1"/>
                </a:solidFill>
              </a:rPr>
              <a:t>, повышения авторитета родителей в семье и обществе и поддержания социальной устойчивости каждой семьи.</a:t>
            </a:r>
            <a:br>
              <a:rPr lang="ru-RU" dirty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0563" y="3762609"/>
            <a:ext cx="3345437" cy="2171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173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В проведении государственной семейной политики роль семьи предусматривает ее активное участие в своем жизнеобеспечении, обучении и воспитании детей, охране здоровья ее членов, обеспечении заботы о пожилых и нетрудоспособных членах семьи и создании условий для их долголетия.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 Целями государственной семейной политики являются поддержка, укрепление и защита семьи и ценностей семейной жизни, создание необходимых условий для выполнения семьей ее функций, повышение качества жизни семей и обеспечение прав членов семьи в процессе ее общественного развития.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 Меры, предусмотренные Концепцией, определены во взаимосвязи с общественно значимыми функциями семьи - рождением, воспитанием, содержанием и социализацией детей, участием в экономической деятельности государства, сохранением физического, психологического и эмоционального здоровья ее членов, а также духовным развитием членов семьи и всего общества, сохранением и укреплением традиционных семейных ценностей. Эти меры распространяются на все семьи независимо от их состава, социально-экономического положения и социального статуса.</a:t>
            </a:r>
            <a:br>
              <a:rPr lang="ru-RU" dirty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881673"/>
            <a:ext cx="3880360" cy="2588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119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6387" y="5615796"/>
            <a:ext cx="2199735" cy="1237351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 lnSpcReduction="10000"/>
          </a:bodyPr>
          <a:lstStyle/>
          <a:p>
            <a:r>
              <a:rPr lang="ru-RU" dirty="0">
                <a:solidFill>
                  <a:schemeClr val="tx1"/>
                </a:solidFill>
              </a:rPr>
              <a:t> К традиционным семейным ценностям, провозглашаемым Концепцией, относятся ценности брака, понимаемого как союз мужчины и женщины, основанный на государственной регистрации в органах записи актов гражданского состояния, заключаемый в целях создания семьи, рождения и (или) совместного воспитания детей, основанный на заботе и уважении друг к другу, к детям и родителям, характеризующийся добровольностью, устойчивостью и совместным бытом, связанный с взаимным стремлением супругов и всех членов семьи к его сохранению.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 В основу государственной семейной политики Российской Федерации положены следующие принципы: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 самостоятельность семьи в принятии решений относительно своей внутренней жизни;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 равенство семей и всех их членов в праве на поддержку независимо от социального положения, национальности, места жительства и религиозных убеждений;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 презумпция добросовестности родителей в осуществлении родительских прав и повышение авторитета </a:t>
            </a:r>
            <a:r>
              <a:rPr lang="ru-RU" dirty="0" err="1">
                <a:solidFill>
                  <a:schemeClr val="tx1"/>
                </a:solidFill>
              </a:rPr>
              <a:t>родительства</a:t>
            </a:r>
            <a:r>
              <a:rPr lang="ru-RU" dirty="0">
                <a:solidFill>
                  <a:schemeClr val="tx1"/>
                </a:solidFill>
              </a:rPr>
              <a:t> в семье и обществе;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 ответственность каждой семьи за воспитание, образование и развитие личности ребенка (детей) и за сохранение его здоровья;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 партнерство семьи и государства, а также сотрудничество с общественными объединениями, благотворительными организациями и предпринимателями;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 дифференцированный подход к предоставлению гарантий по поддержанию уровня жизни для нетрудоспособных членов семьи и создание экономически активным членам семьи условий для обеспечения благосостояния на трудовой основе;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 единство принципов и целей семейной политики на федеральном, региональном и муниципальном уровнях;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 обеспечение доступности адресной, своевременной и эффективной помощи для нуждающихся в ней семей, в особенности отнесенных к группам социального риска, а также равного доступа к социальным услугам для всех семей.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0769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 fontScale="92500" lnSpcReduction="20000"/>
          </a:bodyPr>
          <a:lstStyle/>
          <a:p>
            <a:r>
              <a:rPr lang="ru-RU" dirty="0">
                <a:solidFill>
                  <a:schemeClr val="tx1"/>
                </a:solidFill>
              </a:rPr>
              <a:t>Огромную роль в воспитании детей играют школьные традиции. Школьные традиции следует рассматривать как «обычаи, порядки, правила поведения, прочно установившиеся в школе, оберегаемые коллективом, передаваемые из одного поколения учащихся к другому».</a:t>
            </a:r>
          </a:p>
          <a:p>
            <a:r>
              <a:rPr lang="ru-RU" dirty="0">
                <a:solidFill>
                  <a:schemeClr val="tx1"/>
                </a:solidFill>
              </a:rPr>
              <a:t>Наша школа славится своими добрыми традициями. Кроме календарных праздников (День знаний, День учителя, Новый год, Международный женский день, День защитника Отечества, День Победы), во время которых бывают и театрализованные постановки, и концерты, и плакаты, есть свои </a:t>
            </a:r>
            <a:r>
              <a:rPr lang="ru-RU" dirty="0" err="1">
                <a:solidFill>
                  <a:schemeClr val="tx1"/>
                </a:solidFill>
              </a:rPr>
              <a:t>внутришкольные</a:t>
            </a:r>
            <a:r>
              <a:rPr lang="ru-RU" dirty="0">
                <a:solidFill>
                  <a:schemeClr val="tx1"/>
                </a:solidFill>
              </a:rPr>
              <a:t> мероприятия. Например, «Посвящение в первоклассники», «День учителя», «Осенний бал», «Последний звонок», «Выпускной вечер», спортивная эстафета «За здоровый образ!», «День Святого Валентина», «</a:t>
            </a:r>
            <a:r>
              <a:rPr lang="ru-RU" dirty="0" err="1">
                <a:solidFill>
                  <a:schemeClr val="tx1"/>
                </a:solidFill>
              </a:rPr>
              <a:t>Клипомания</a:t>
            </a:r>
            <a:r>
              <a:rPr lang="ru-RU" dirty="0">
                <a:solidFill>
                  <a:schemeClr val="tx1"/>
                </a:solidFill>
              </a:rPr>
              <a:t>», «Прощание с азбукой», «Сладкое дерево» и др.</a:t>
            </a:r>
          </a:p>
          <a:p>
            <a:r>
              <a:rPr lang="ru-RU" dirty="0">
                <a:solidFill>
                  <a:schemeClr val="tx1"/>
                </a:solidFill>
              </a:rPr>
              <a:t>Самую большую роль в сохранении и </a:t>
            </a:r>
            <a:r>
              <a:rPr lang="ru-RU" dirty="0" smtClean="0">
                <a:solidFill>
                  <a:schemeClr val="tx1"/>
                </a:solidFill>
              </a:rPr>
              <a:t>передаче традиций выполняют классные руководители. 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Школьные традиции – это, прежде всего, такие обычаи, которые поддерживаются коллективом. Какое - то явление в школе может приобрести традиционный характер только тогда, когда оно получит поддержку школьников, когда они будут беречь и пестовать то, что приняли не по предписанию сверху, а по желанию самого коллектива, если учащиеся гордятся им, если оно носит не разовый, эпизодический характер, а приобрело свою определенную, установившуюся форму. Традиционным признается только такое явление, которое либо периодически повторяется, либо носит повседневный характер.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Традиции </a:t>
            </a:r>
            <a:r>
              <a:rPr lang="ru-RU" dirty="0">
                <a:solidFill>
                  <a:schemeClr val="tx1"/>
                </a:solidFill>
              </a:rPr>
              <a:t>позволяют наладить эмоциональный контакт между учениками, учениками и педагогами, педагогами и родителями, педагогами и педагогами.</a:t>
            </a:r>
          </a:p>
          <a:p>
            <a:r>
              <a:rPr lang="ru-RU" dirty="0">
                <a:solidFill>
                  <a:schemeClr val="tx1"/>
                </a:solidFill>
              </a:rPr>
              <a:t>Традиции оказывают огромное влияние на воспитание школьников, они несут в себе значительный воспитательный потенциал.</a:t>
            </a:r>
          </a:p>
          <a:p>
            <a:r>
              <a:rPr lang="ru-RU" dirty="0">
                <a:solidFill>
                  <a:schemeClr val="tx1"/>
                </a:solidFill>
              </a:rPr>
              <a:t>Школьные традиции оказывают большое положительное влияние на воспитание в ребенке общечеловеческих норм поведения. Они влияют на формирование таких черт характера детей, как ответственность, обязательность, организованность, честность, а также воспитывают чувства сопереживания, уважения к окружающим людям, они делают жизнь детского коллектива более интересной и разнообразной.</a:t>
            </a:r>
          </a:p>
          <a:p>
            <a:r>
              <a:rPr lang="ru-RU" dirty="0">
                <a:solidFill>
                  <a:schemeClr val="tx1"/>
                </a:solidFill>
              </a:rPr>
              <a:t>Таким образом, роль традиций в воспитании, в формировании личности школьника велика. Поэтому необходимо сохранять уже устоявшиеся традиции, а также вводить новые, которые так же могут стать традициями вашей школы.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0832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/>
              <a:t>Спасибо за внимание</a:t>
            </a:r>
            <a:endParaRPr lang="ru-RU" sz="4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7000" y="2753953"/>
            <a:ext cx="5650463" cy="3928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666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43</TotalTime>
  <Words>236</Words>
  <Application>Microsoft Office PowerPoint</Application>
  <PresentationFormat>Произвольный</PresentationFormat>
  <Paragraphs>19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Легкий дым</vt:lpstr>
      <vt:lpstr>МОУ «Кебезенская СОШ» филиал «Тулойская ООШ»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</cp:lastModifiedBy>
  <cp:revision>6</cp:revision>
  <dcterms:created xsi:type="dcterms:W3CDTF">2024-08-21T07:59:28Z</dcterms:created>
  <dcterms:modified xsi:type="dcterms:W3CDTF">2024-09-06T06:46:06Z</dcterms:modified>
</cp:coreProperties>
</file>